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96" r:id="rId4"/>
    <p:sldId id="268" r:id="rId5"/>
    <p:sldId id="257" r:id="rId6"/>
    <p:sldId id="280" r:id="rId7"/>
    <p:sldId id="281" r:id="rId8"/>
    <p:sldId id="271" r:id="rId9"/>
    <p:sldId id="277" r:id="rId10"/>
    <p:sldId id="294" r:id="rId11"/>
    <p:sldId id="272" r:id="rId12"/>
    <p:sldId id="283" r:id="rId13"/>
    <p:sldId id="284" r:id="rId14"/>
    <p:sldId id="273" r:id="rId15"/>
    <p:sldId id="287" r:id="rId16"/>
    <p:sldId id="297" r:id="rId17"/>
    <p:sldId id="274" r:id="rId18"/>
    <p:sldId id="290" r:id="rId19"/>
    <p:sldId id="275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3333CC"/>
    <a:srgbClr val="008000"/>
    <a:srgbClr val="006600"/>
    <a:srgbClr val="E6BA00"/>
    <a:srgbClr val="CC0000"/>
    <a:srgbClr val="FF6600"/>
    <a:srgbClr val="FF66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84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3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2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0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8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3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24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6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9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7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7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8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EF9D79-9F10-4343-A1F4-143D281A8164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1827FE-9369-48F4-9E5A-1C635205D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bbinsville.k12.nj.us/cms/lib07/NJ01000044/Centricity/Domain/296/Note_and_Notice_Newest_PPT.pptx" TargetMode="External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hyperlink" Target="http://phs.princetonk12.org/teachers/kcarney/EnglishII/032FB1B5-000F50D3.0/1114201351348_SignpostsfromNoticeNotereview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lb0D9YHR7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m/url?sa=i&amp;rct=j&amp;q=wonder%20think&amp;source=images&amp;cd=&amp;cad=rja&amp;docid=NmRXXLGD4H8xxM&amp;tbnid=dmHGBOisUv8LNM:&amp;ved=0CAUQjRw&amp;url=http://littlemisshypothesis.blogspot.com/2012_02_01_archive.html&amp;ei=4g5TUvPROJGZqAHooYHoAQ&amp;bvm=bv.53537100,d.aWM&amp;psig=AFQjCNHXADET71NmpNoPmWGRNSTkHxCV-Q&amp;ust=138126140356609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roud%20nerd&amp;source=images&amp;cd=&amp;cad=rja&amp;docid=3eYLlmcbKqKayM&amp;tbnid=hkdrq5mDBZlw9M:&amp;ved=0CAUQjRw&amp;url=https://ifimjuliet.wordpress.com/tag/nerd/&amp;ei=Ow9TUoLNKoSyqgHog4HYAQ&amp;bvm=bv.53537100,d.aWM&amp;psig=AFQjCNH7wQ_Fv3HlMO_Nwfsj1ulq5Zghow&amp;ust=1381261472339870" TargetMode="External"/><Relationship Id="rId2" Type="http://schemas.openxmlformats.org/officeDocument/2006/relationships/hyperlink" Target="http://www.youtube.com/watch?v=TFhLU7ULT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4hb7NcrJz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+fine+fine+school&amp;source=images&amp;cd=&amp;cad=rja&amp;docid=wWw8KiSNz5gXUM&amp;tbnid=AQabcUjz5SI2pM:&amp;ved=0CAUQjRw&amp;url=http://katesbookery.blogspot.com/2012/08/a-fine-fine-school-by-sharon-creech.html&amp;ei=4QZTUseQLcSmqgHCsYEY&amp;bvm=bv.53537100,d.aWM&amp;psig=AFQjCNHRaEXz3RcVnnofMu8M3uUmoQ4y-Q&amp;ust=1381259355159529" TargetMode="External"/><Relationship Id="rId2" Type="http://schemas.openxmlformats.org/officeDocument/2006/relationships/hyperlink" Target="https://www.youtube.com/watch?v=GecPV4iOpL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www.youtube.com/watch?v=jlb0D9YHR7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519" y="5861871"/>
            <a:ext cx="9488747" cy="526172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http://phs.princetonk12.org/teachers/kcarney/EnglishII/032FB1B5-000F50D3.0/1114201351348_SignpostsfromNoticeNotereview.pptx</a:t>
            </a:r>
            <a:r>
              <a:rPr lang="en-US" sz="1200" dirty="0"/>
              <a:t>.</a:t>
            </a:r>
            <a:endParaRPr lang="en-US" sz="1200" b="1" dirty="0">
              <a:latin typeface="Flick bold hollow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279" y="163157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erlin Sans FB" panose="020E0602020502020306" pitchFamily="34" charset="0"/>
              </a:rPr>
              <a:t>Anchor Charts / Handouts</a:t>
            </a:r>
          </a:p>
          <a:p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(Color Coded with Symbols)</a:t>
            </a:r>
          </a:p>
          <a:p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438" y="3758160"/>
            <a:ext cx="11793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</a:rPr>
              <a:t>Contrasts and Contradictions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E6BA00"/>
                </a:solidFill>
              </a:rPr>
              <a:t>Aha Moment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Tough Questions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99"/>
                </a:solidFill>
              </a:rPr>
              <a:t>Words from the Wiser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3300"/>
                </a:solidFill>
              </a:rPr>
              <a:t>Again and Again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99"/>
                </a:solidFill>
              </a:rPr>
              <a:t>Memory Moment</a:t>
            </a:r>
            <a:endParaRPr lang="en-US" sz="9600" dirty="0" smtClean="0">
              <a:solidFill>
                <a:srgbClr val="00B050"/>
              </a:solidFill>
              <a:latin typeface="Cooper Black" panose="0208090404030B020404" pitchFamily="18" charset="0"/>
            </a:endParaRPr>
          </a:p>
          <a:p>
            <a:pPr algn="ctr"/>
            <a:r>
              <a:rPr lang="en-US" dirty="0">
                <a:solidFill>
                  <a:srgbClr val="000099"/>
                </a:solidFill>
              </a:rPr>
              <a:t>	</a:t>
            </a:r>
            <a:endParaRPr lang="en-US" dirty="0" smtClean="0">
              <a:solidFill>
                <a:srgbClr val="000099"/>
              </a:solidFill>
            </a:endParaRPr>
          </a:p>
          <a:p>
            <a:pPr algn="ctr"/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64279" y="4306788"/>
            <a:ext cx="539570" cy="401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616">
            <a:off x="3897577" y="4170126"/>
            <a:ext cx="527763" cy="538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8971" y="4088665"/>
            <a:ext cx="40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?</a:t>
            </a:r>
            <a:endParaRPr lang="en-US" sz="36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24" y="4353512"/>
            <a:ext cx="534843" cy="327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036" y="4271747"/>
            <a:ext cx="409743" cy="409743"/>
          </a:xfrm>
          <a:prstGeom prst="rect">
            <a:avLst/>
          </a:prstGeom>
          <a:effectLst>
            <a:glow rad="50800">
              <a:srgbClr val="FF6600"/>
            </a:glow>
            <a:outerShdw blurRad="25400" dist="50800" dir="5400000" algn="ctr" rotWithShape="0">
              <a:schemeClr val="bg1"/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675" y="4327477"/>
            <a:ext cx="441573" cy="360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95823" y="6288310"/>
            <a:ext cx="849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660099"/>
                </a:solidFill>
                <a:latin typeface="arial" panose="020B0604020202020204" pitchFamily="34" charset="0"/>
                <a:hlinkClick r:id="rId8"/>
              </a:rPr>
              <a:t>http://www.robbinsville.k12.nj.us/cms/lib07/NJ01000044/Centricity/Domain/296/Note_and_Notice_Newest_PPT.pptx</a:t>
            </a:r>
            <a:r>
              <a:rPr lang="en-US" dirty="0">
                <a:solidFill>
                  <a:srgbClr val="20202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79032" y="356522"/>
            <a:ext cx="952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Notice and Note: Close Reading Strategy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Picture Book/Video </a:t>
            </a:r>
            <a:br>
              <a:rPr lang="en-US" dirty="0">
                <a:latin typeface="Algerian" pitchFamily="82" charset="0"/>
              </a:rPr>
            </a:br>
            <a:r>
              <a:rPr lang="en-US" dirty="0">
                <a:latin typeface="Algerian" pitchFamily="82" charset="0"/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Rapunzel’s Realization</a:t>
            </a:r>
          </a:p>
          <a:p>
            <a:r>
              <a:rPr lang="en-US" b="1" dirty="0">
                <a:hlinkClick r:id="rId2"/>
              </a:rPr>
              <a:t>https://www.youtube.com/watch?v=jlb0D9YHR7Y</a:t>
            </a:r>
            <a:endParaRPr lang="en-US" b="1" dirty="0"/>
          </a:p>
          <a:p>
            <a:r>
              <a:rPr lang="en-US" sz="2800" dirty="0" smtClean="0"/>
              <a:t>As </a:t>
            </a:r>
            <a:r>
              <a:rPr lang="en-US" sz="2800" dirty="0"/>
              <a:t>you watch the clip from </a:t>
            </a:r>
            <a:r>
              <a:rPr lang="en-US" sz="2800" dirty="0" smtClean="0"/>
              <a:t>Tangled, </a:t>
            </a:r>
            <a:r>
              <a:rPr lang="en-US" sz="2800" dirty="0"/>
              <a:t>think about a part in the story where the character finally realizes  something and it changes the way they look at things. </a:t>
            </a:r>
          </a:p>
          <a:p>
            <a:r>
              <a:rPr lang="en-US" sz="2800" dirty="0" smtClean="0"/>
              <a:t>Write down the Aha Moment and explain in your notes </a:t>
            </a:r>
            <a:r>
              <a:rPr lang="en-US" sz="2800" b="1" dirty="0" smtClean="0">
                <a:solidFill>
                  <a:srgbClr val="FF0000"/>
                </a:solidFill>
              </a:rPr>
              <a:t>why</a:t>
            </a:r>
            <a:r>
              <a:rPr lang="en-US" sz="2800" dirty="0" smtClean="0"/>
              <a:t> it was an Aha Moment and what you learned from this moment.  </a:t>
            </a:r>
            <a:r>
              <a:rPr lang="en-US" sz="2800" b="1" dirty="0" smtClean="0">
                <a:solidFill>
                  <a:srgbClr val="3333CC"/>
                </a:solidFill>
              </a:rPr>
              <a:t>Did it change anything in the story?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7" y="492817"/>
            <a:ext cx="4588425" cy="5852033"/>
          </a:xfrm>
        </p:spPr>
      </p:pic>
      <p:sp>
        <p:nvSpPr>
          <p:cNvPr id="7" name="TextBox 6"/>
          <p:cNvSpPr txBox="1"/>
          <p:nvPr/>
        </p:nvSpPr>
        <p:spPr>
          <a:xfrm>
            <a:off x="2030484" y="1006339"/>
            <a:ext cx="2701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" panose="020E0602020502020306" pitchFamily="34" charset="0"/>
              </a:rPr>
              <a:t>Tough Questions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372" y="1419885"/>
            <a:ext cx="18391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?</a:t>
            </a:r>
            <a:endParaRPr lang="en-US" sz="250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9668" y="-150721"/>
            <a:ext cx="57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Flick bold hollow" pitchFamily="2" charset="0"/>
              </a:rPr>
              <a:t>Stop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00B050"/>
                </a:solidFill>
                <a:latin typeface="Flick bold hollow" pitchFamily="2" charset="0"/>
              </a:rPr>
              <a:t>Notice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00B050"/>
                </a:solidFill>
                <a:latin typeface="Flick bold hollow" pitchFamily="2" charset="0"/>
              </a:rPr>
              <a:t>Note</a:t>
            </a:r>
            <a:endParaRPr lang="en-US" sz="3600" b="1" dirty="0">
              <a:solidFill>
                <a:srgbClr val="00B050"/>
              </a:solidFill>
              <a:latin typeface="Flick bold holl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332" y="804332"/>
            <a:ext cx="63570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When you’re reading and the character asks himself a really difficult question,</a:t>
            </a:r>
          </a:p>
          <a:p>
            <a:endParaRPr lang="en-US" sz="1500" dirty="0" smtClean="0"/>
          </a:p>
          <a:p>
            <a:r>
              <a:rPr lang="en-US" sz="3000" dirty="0" smtClean="0"/>
              <a:t>You should stop and ask yourself:</a:t>
            </a:r>
          </a:p>
          <a:p>
            <a:r>
              <a:rPr lang="en-US" sz="3000" b="1" dirty="0" smtClean="0">
                <a:solidFill>
                  <a:srgbClr val="00B050"/>
                </a:solidFill>
              </a:rPr>
              <a:t>“What does this question make me wonder about?”</a:t>
            </a:r>
          </a:p>
          <a:p>
            <a:endParaRPr lang="en-US" sz="1500" dirty="0" smtClean="0"/>
          </a:p>
          <a:p>
            <a:r>
              <a:rPr lang="en-US" sz="3000" dirty="0"/>
              <a:t>You will learn about a character’s INTERNAL CONFLICT.</a:t>
            </a:r>
          </a:p>
          <a:p>
            <a:endParaRPr lang="en-US" sz="3000" dirty="0" smtClean="0"/>
          </a:p>
          <a:p>
            <a:r>
              <a:rPr lang="en-US" sz="3000" dirty="0" smtClean="0"/>
              <a:t>The answers will tell about the </a:t>
            </a:r>
            <a:r>
              <a:rPr lang="en-US" sz="3000" b="1" dirty="0" smtClean="0">
                <a:solidFill>
                  <a:srgbClr val="FF0000"/>
                </a:solidFill>
              </a:rPr>
              <a:t>conflict</a:t>
            </a:r>
            <a:r>
              <a:rPr lang="en-US" sz="3000" dirty="0" smtClean="0"/>
              <a:t> and might give you ideas about what will </a:t>
            </a:r>
            <a:r>
              <a:rPr lang="en-US" sz="3000" b="1" dirty="0" smtClean="0">
                <a:solidFill>
                  <a:srgbClr val="FF0000"/>
                </a:solidFill>
              </a:rPr>
              <a:t>happen later </a:t>
            </a:r>
            <a:r>
              <a:rPr lang="en-US" sz="3000" dirty="0" smtClean="0"/>
              <a:t>in the story.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02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Tough Questions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you’re reading and the character asks himself a really difficult question…</a:t>
            </a:r>
          </a:p>
          <a:p>
            <a:r>
              <a:rPr lang="en-US" dirty="0" smtClean="0"/>
              <a:t>We want to pause and ask ourselves one question: </a:t>
            </a:r>
            <a:r>
              <a:rPr lang="en-US" b="1" dirty="0" smtClean="0">
                <a:solidFill>
                  <a:srgbClr val="3333CC"/>
                </a:solidFill>
              </a:rPr>
              <a:t>“What does this question make me wonder about?”</a:t>
            </a:r>
            <a:endParaRPr lang="en-US" b="1" dirty="0">
              <a:solidFill>
                <a:srgbClr val="3333CC"/>
              </a:solidFill>
            </a:endParaRPr>
          </a:p>
        </p:txBody>
      </p:sp>
      <p:pic>
        <p:nvPicPr>
          <p:cNvPr id="4098" name="Picture 2" descr="http://1.bp.blogspot.com/-H5x5mxOmLzg/T0KE6jlZKnI/AAAAAAAACpk/kURIObsDJOE/s1600/Think+and+Won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73" y="3878940"/>
            <a:ext cx="2663826" cy="19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40" y="856139"/>
            <a:ext cx="7931239" cy="79128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Tough Questions: Activity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1647423"/>
            <a:ext cx="8299019" cy="4495800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sz="2600" b="1" dirty="0" smtClean="0"/>
              <a:t>Watch the short animated film entitled, “Cooler Self”</a:t>
            </a:r>
          </a:p>
          <a:p>
            <a:r>
              <a:rPr lang="en-US" b="1" dirty="0">
                <a:hlinkClick r:id="rId2"/>
              </a:rPr>
              <a:t>http://www.youtube.com/watch?v=TFhLU7ULTtA</a:t>
            </a:r>
            <a:endParaRPr lang="en-US" b="1" dirty="0"/>
          </a:p>
          <a:p>
            <a:pPr marL="68580" indent="0">
              <a:buNone/>
            </a:pPr>
            <a:endParaRPr lang="en-US" sz="3200" dirty="0"/>
          </a:p>
          <a:p>
            <a:pPr marL="525780" indent="-457200"/>
            <a:r>
              <a:rPr lang="en-US" sz="2600" b="1" dirty="0" smtClean="0"/>
              <a:t>What </a:t>
            </a:r>
            <a:r>
              <a:rPr lang="en-US" sz="2600" b="1" dirty="0"/>
              <a:t>is the tough question the character asks himself? </a:t>
            </a:r>
            <a:r>
              <a:rPr lang="en-US" sz="2600" b="1" dirty="0" smtClean="0"/>
              <a:t>                    What </a:t>
            </a:r>
            <a:r>
              <a:rPr lang="en-US" sz="2600" b="1" dirty="0"/>
              <a:t>does that question make you wonder about him and his life? </a:t>
            </a:r>
          </a:p>
          <a:p>
            <a:pPr marL="68580" indent="0">
              <a:buNone/>
            </a:pPr>
            <a:r>
              <a:rPr lang="en-US" sz="2600" b="1" dirty="0" smtClean="0"/>
              <a:t>(Remember </a:t>
            </a:r>
            <a:r>
              <a:rPr lang="en-US" sz="2600" b="1" dirty="0"/>
              <a:t>that the answer will tell you about the </a:t>
            </a:r>
            <a:r>
              <a:rPr lang="en-US" sz="2600" b="1" dirty="0">
                <a:solidFill>
                  <a:srgbClr val="3333CC"/>
                </a:solidFill>
              </a:rPr>
              <a:t>conflict</a:t>
            </a:r>
            <a:r>
              <a:rPr lang="en-US" sz="2600" b="1" dirty="0" smtClean="0"/>
              <a:t>.)</a:t>
            </a:r>
            <a:endParaRPr lang="en-US" sz="2600" b="1" dirty="0"/>
          </a:p>
          <a:p>
            <a:endParaRPr lang="en-US" sz="2600" b="1" dirty="0"/>
          </a:p>
          <a:p>
            <a:pPr marL="525780" indent="-457200"/>
            <a:r>
              <a:rPr lang="en-US" sz="2600" b="1" dirty="0" smtClean="0"/>
              <a:t>What </a:t>
            </a:r>
            <a:r>
              <a:rPr lang="en-US" sz="2600" b="1" dirty="0"/>
              <a:t>is the conflict in the story?</a:t>
            </a:r>
          </a:p>
          <a:p>
            <a:endParaRPr lang="en-US" sz="2600" b="1" dirty="0"/>
          </a:p>
          <a:p>
            <a:pPr marL="525780" indent="-457200"/>
            <a:r>
              <a:rPr lang="en-US" sz="2600" b="1" dirty="0" smtClean="0"/>
              <a:t>What </a:t>
            </a:r>
            <a:r>
              <a:rPr lang="en-US" sz="2600" b="1" dirty="0"/>
              <a:t>do you think will happen later in the story?</a:t>
            </a:r>
          </a:p>
          <a:p>
            <a:endParaRPr lang="en-US" dirty="0"/>
          </a:p>
        </p:txBody>
      </p:sp>
      <p:pic>
        <p:nvPicPr>
          <p:cNvPr id="5122" name="Picture 2" descr="http://ifimjuliet.files.wordpress.com/2011/07/nerds_b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58" y="739155"/>
            <a:ext cx="2356834" cy="54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0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4" y="489025"/>
            <a:ext cx="5035209" cy="5847381"/>
          </a:xfrm>
        </p:spPr>
      </p:pic>
      <p:sp>
        <p:nvSpPr>
          <p:cNvPr id="7" name="TextBox 6"/>
          <p:cNvSpPr txBox="1"/>
          <p:nvPr/>
        </p:nvSpPr>
        <p:spPr>
          <a:xfrm>
            <a:off x="1286601" y="2426024"/>
            <a:ext cx="3911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anose="020E0602020502020306" pitchFamily="34" charset="0"/>
              </a:rPr>
              <a:t>Words from the Wiser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13" y="940097"/>
            <a:ext cx="2423145" cy="14859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1409" y="-41889"/>
            <a:ext cx="57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Flick bold hollow" pitchFamily="2" charset="0"/>
              </a:rPr>
              <a:t>Stop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Flick bold hollow" pitchFamily="2" charset="0"/>
              </a:rPr>
              <a:t>Notice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Flick bold hollow" pitchFamily="2" charset="0"/>
              </a:rPr>
              <a:t>Note</a:t>
            </a:r>
            <a:endParaRPr lang="en-US" sz="3600" b="1" dirty="0">
              <a:solidFill>
                <a:srgbClr val="FF0000"/>
              </a:solidFill>
              <a:latin typeface="Flick bold hollow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3673" y="489025"/>
            <a:ext cx="59886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When you’re reading and a character (who’s </a:t>
            </a:r>
            <a:r>
              <a:rPr lang="en-US" sz="3000" b="1" i="1" dirty="0" smtClean="0">
                <a:solidFill>
                  <a:srgbClr val="00B050"/>
                </a:solidFill>
              </a:rPr>
              <a:t>probably</a:t>
            </a:r>
            <a:r>
              <a:rPr lang="en-US" sz="3000" dirty="0" smtClean="0"/>
              <a:t> older and wiser) takes the main character aside and gives serious advice,</a:t>
            </a:r>
          </a:p>
          <a:p>
            <a:endParaRPr lang="en-US" sz="1500" dirty="0"/>
          </a:p>
          <a:p>
            <a:r>
              <a:rPr lang="en-US" sz="3000" dirty="0" smtClean="0"/>
              <a:t>You should stop and ask yourself: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“What’s the life lesson, and how might it affect the character?”</a:t>
            </a:r>
          </a:p>
          <a:p>
            <a:endParaRPr lang="en-US" sz="1500" dirty="0"/>
          </a:p>
          <a:p>
            <a:r>
              <a:rPr lang="en-US" sz="3000" dirty="0" smtClean="0"/>
              <a:t>Whatever the lesson is, you’ve probably found a </a:t>
            </a:r>
            <a:r>
              <a:rPr lang="en-US" sz="3000" b="1" dirty="0" smtClean="0">
                <a:solidFill>
                  <a:srgbClr val="3333CC"/>
                </a:solidFill>
              </a:rPr>
              <a:t>theme</a:t>
            </a:r>
            <a:r>
              <a:rPr lang="en-US" sz="3000" dirty="0" smtClean="0"/>
              <a:t> for the story.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121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7024744" cy="11430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Words to the Wiser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Yoda’s Advice to Luke in the movie “</a:t>
            </a:r>
            <a:r>
              <a:rPr lang="en-US" i="1" dirty="0" smtClean="0"/>
              <a:t>Star Wars”</a:t>
            </a:r>
          </a:p>
          <a:p>
            <a:pPr marL="68580" indent="0">
              <a:buNone/>
            </a:pPr>
            <a:r>
              <a:rPr lang="en-US" b="1" dirty="0"/>
              <a:t>   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www.youtube.com/watch?v=E4hb7NcrJzQ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What is the life lesson being taught? </a:t>
            </a:r>
          </a:p>
          <a:p>
            <a:r>
              <a:rPr lang="en-US" dirty="0" smtClean="0"/>
              <a:t>How does this affect the protagonist? </a:t>
            </a:r>
            <a:endParaRPr lang="en-US" dirty="0"/>
          </a:p>
          <a:p>
            <a:r>
              <a:rPr lang="en-US" dirty="0" smtClean="0"/>
              <a:t>How does this help the reader understand the theme?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914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Words To The Wiser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2556932"/>
            <a:ext cx="10225825" cy="3318936"/>
          </a:xfrm>
        </p:spPr>
        <p:txBody>
          <a:bodyPr/>
          <a:lstStyle/>
          <a:p>
            <a:r>
              <a:rPr lang="en-US" dirty="0" smtClean="0"/>
              <a:t>Picture Book: </a:t>
            </a:r>
            <a:r>
              <a:rPr lang="en-US" i="1" dirty="0" smtClean="0"/>
              <a:t>A Fine, Fine School</a:t>
            </a:r>
          </a:p>
          <a:p>
            <a:pPr marL="68580" indent="0">
              <a:buNone/>
            </a:pP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www.youtube.com/watch?v=GecPV4iOpLQ</a:t>
            </a:r>
            <a:endParaRPr lang="en-US" b="1" dirty="0" smtClean="0"/>
          </a:p>
          <a:p>
            <a:r>
              <a:rPr lang="en-US" b="1" dirty="0" smtClean="0">
                <a:solidFill>
                  <a:srgbClr val="000099"/>
                </a:solidFill>
              </a:rPr>
              <a:t>What is unique about this example of “Words of the Wiser”? </a:t>
            </a:r>
          </a:p>
          <a:p>
            <a:r>
              <a:rPr lang="en-US" dirty="0" smtClean="0"/>
              <a:t>What is the life lesson being taught? </a:t>
            </a:r>
          </a:p>
          <a:p>
            <a:r>
              <a:rPr lang="en-US" dirty="0" smtClean="0"/>
              <a:t>Could this also be the theme?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2050" name="Picture 2" descr="http://1.bp.blogspot.com/-wKRfa3LjklE/UDrQ68VgSpI/AAAAAAAABEQ/Cfkv3eZaDtc/s1600/Fine_fine_schoo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62" y="2556932"/>
            <a:ext cx="2454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2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3" y="489025"/>
            <a:ext cx="5176023" cy="5782986"/>
          </a:xfrm>
        </p:spPr>
      </p:pic>
      <p:sp>
        <p:nvSpPr>
          <p:cNvPr id="7" name="TextBox 6"/>
          <p:cNvSpPr txBox="1"/>
          <p:nvPr/>
        </p:nvSpPr>
        <p:spPr>
          <a:xfrm>
            <a:off x="464923" y="2991466"/>
            <a:ext cx="456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erlin Sans FB" panose="020E0602020502020306" pitchFamily="34" charset="0"/>
              </a:rPr>
              <a:t>Again and Again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03" y="903278"/>
            <a:ext cx="2116261" cy="2116261"/>
          </a:xfrm>
          <a:prstGeom prst="rect">
            <a:avLst/>
          </a:prstGeom>
          <a:effectLst>
            <a:glow rad="127000">
              <a:srgbClr val="FF6600"/>
            </a:glow>
            <a:outerShdw blurRad="50800" dist="50800" dir="5400000" algn="ctr" rotWithShape="0">
              <a:srgbClr val="FF6600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81395" y="-96738"/>
            <a:ext cx="57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3300"/>
                </a:solidFill>
                <a:latin typeface="Flick bold hollow" pitchFamily="2" charset="0"/>
              </a:rPr>
              <a:t>Stop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FF3300"/>
                </a:solidFill>
                <a:latin typeface="Flick bold hollow" pitchFamily="2" charset="0"/>
              </a:rPr>
              <a:t>Notice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FF3300"/>
                </a:solidFill>
                <a:latin typeface="Flick bold hollow" pitchFamily="2" charset="0"/>
              </a:rPr>
              <a:t>Note</a:t>
            </a:r>
            <a:endParaRPr lang="en-US" sz="3600" b="1" dirty="0">
              <a:solidFill>
                <a:srgbClr val="FF3300"/>
              </a:solidFill>
              <a:latin typeface="Flick bold hollow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944" y="903278"/>
            <a:ext cx="59643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When you’re reading and you notice a word, phrase, object, or situation mentioned over and over, </a:t>
            </a:r>
          </a:p>
          <a:p>
            <a:endParaRPr lang="en-US" sz="1500" dirty="0"/>
          </a:p>
          <a:p>
            <a:r>
              <a:rPr lang="en-US" sz="3000" dirty="0" smtClean="0"/>
              <a:t>You should stop and ask yourself:</a:t>
            </a:r>
          </a:p>
          <a:p>
            <a:r>
              <a:rPr lang="en-US" sz="3000" b="1" dirty="0" smtClean="0">
                <a:solidFill>
                  <a:srgbClr val="FF3300"/>
                </a:solidFill>
              </a:rPr>
              <a:t>“Why does this keep showing up again and again?”</a:t>
            </a:r>
          </a:p>
          <a:p>
            <a:endParaRPr lang="en-US" sz="1500" dirty="0"/>
          </a:p>
          <a:p>
            <a:r>
              <a:rPr lang="en-US" sz="3000" dirty="0" smtClean="0"/>
              <a:t>The answers will tell you about the </a:t>
            </a:r>
            <a:r>
              <a:rPr lang="en-US" sz="3000" b="1" dirty="0" smtClean="0">
                <a:solidFill>
                  <a:srgbClr val="3333CC"/>
                </a:solidFill>
              </a:rPr>
              <a:t>theme</a:t>
            </a:r>
            <a:r>
              <a:rPr lang="en-US" sz="3000" dirty="0" smtClean="0"/>
              <a:t> and </a:t>
            </a:r>
            <a:r>
              <a:rPr lang="en-US" sz="3000" b="1" dirty="0" smtClean="0">
                <a:solidFill>
                  <a:srgbClr val="3333CC"/>
                </a:solidFill>
              </a:rPr>
              <a:t>conflict</a:t>
            </a:r>
            <a:r>
              <a:rPr lang="en-US" sz="3000" dirty="0" smtClean="0"/>
              <a:t>, or they might </a:t>
            </a:r>
            <a:r>
              <a:rPr lang="en-US" sz="3000" b="1" dirty="0" smtClean="0">
                <a:solidFill>
                  <a:srgbClr val="3333CC"/>
                </a:solidFill>
              </a:rPr>
              <a:t>foreshadow</a:t>
            </a:r>
            <a:r>
              <a:rPr lang="en-US" sz="3000" dirty="0" smtClean="0"/>
              <a:t> what will happen later.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21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914400"/>
            <a:ext cx="701469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Again and Again Activity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9" y="2511380"/>
            <a:ext cx="8594501" cy="3813220"/>
          </a:xfrm>
        </p:spPr>
        <p:txBody>
          <a:bodyPr>
            <a:normAutofit/>
          </a:bodyPr>
          <a:lstStyle/>
          <a:p>
            <a:r>
              <a:rPr lang="en-US" dirty="0" smtClean="0"/>
              <a:t>Read the text entitled</a:t>
            </a:r>
            <a:r>
              <a:rPr lang="en-US" i="1" dirty="0" smtClean="0"/>
              <a:t>, “Eleven” </a:t>
            </a:r>
            <a:r>
              <a:rPr lang="en-US" dirty="0" smtClean="0"/>
              <a:t>by Sandra Cisneros </a:t>
            </a:r>
          </a:p>
          <a:p>
            <a:r>
              <a:rPr lang="en-US" dirty="0" smtClean="0"/>
              <a:t>Make a list of all the words or phrases that are repeated. </a:t>
            </a:r>
          </a:p>
          <a:p>
            <a:r>
              <a:rPr lang="en-US" dirty="0" smtClean="0"/>
              <a:t>Next, ask yourself, “Why does this keep showing up again and again?”</a:t>
            </a:r>
          </a:p>
          <a:p>
            <a:r>
              <a:rPr lang="en-US" dirty="0" smtClean="0"/>
              <a:t>What does that tell you about the theme of the text?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96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4" y="540913"/>
            <a:ext cx="5272220" cy="5821250"/>
          </a:xfrm>
        </p:spPr>
      </p:pic>
      <p:sp>
        <p:nvSpPr>
          <p:cNvPr id="7" name="TextBox 6"/>
          <p:cNvSpPr txBox="1"/>
          <p:nvPr/>
        </p:nvSpPr>
        <p:spPr>
          <a:xfrm>
            <a:off x="1423834" y="1132040"/>
            <a:ext cx="435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anose="020E0602020502020306" pitchFamily="34" charset="0"/>
              </a:rPr>
              <a:t>Memory Moment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800" y="-39067"/>
            <a:ext cx="57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Flick bold hollow" pitchFamily="2" charset="0"/>
              </a:rPr>
              <a:t>Stop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000099"/>
                </a:solidFill>
                <a:latin typeface="Flick bold hollow" pitchFamily="2" charset="0"/>
              </a:rPr>
              <a:t>Notice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000099"/>
                </a:solidFill>
                <a:latin typeface="Flick bold hollow" pitchFamily="2" charset="0"/>
              </a:rPr>
              <a:t>Note</a:t>
            </a:r>
            <a:endParaRPr lang="en-US" sz="3600" b="1" dirty="0">
              <a:solidFill>
                <a:srgbClr val="000099"/>
              </a:solidFill>
              <a:latin typeface="Flick bold hollow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2615" y="994083"/>
            <a:ext cx="57568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When you’re reading and the author interrupts the action to tell you a memory, </a:t>
            </a:r>
          </a:p>
          <a:p>
            <a:endParaRPr lang="en-US" sz="1500" dirty="0"/>
          </a:p>
          <a:p>
            <a:r>
              <a:rPr lang="en-US" sz="3000" dirty="0" smtClean="0"/>
              <a:t>You should stop and ask yourself:</a:t>
            </a:r>
          </a:p>
          <a:p>
            <a:r>
              <a:rPr lang="en-US" sz="3000" b="1" dirty="0" smtClean="0">
                <a:solidFill>
                  <a:srgbClr val="000099"/>
                </a:solidFill>
              </a:rPr>
              <a:t>“Why might this memory be important?”</a:t>
            </a:r>
          </a:p>
          <a:p>
            <a:endParaRPr lang="en-US" sz="1500" dirty="0"/>
          </a:p>
          <a:p>
            <a:r>
              <a:rPr lang="en-US" sz="3000" dirty="0" smtClean="0"/>
              <a:t>The answers will tell you about the </a:t>
            </a:r>
            <a:r>
              <a:rPr lang="en-US" sz="3000" b="1" dirty="0" smtClean="0">
                <a:solidFill>
                  <a:srgbClr val="FF0000"/>
                </a:solidFill>
              </a:rPr>
              <a:t>theme</a:t>
            </a:r>
            <a:r>
              <a:rPr lang="en-US" sz="3000" dirty="0" smtClean="0"/>
              <a:t>, </a:t>
            </a:r>
            <a:r>
              <a:rPr lang="en-US" sz="3000" b="1" dirty="0" smtClean="0">
                <a:solidFill>
                  <a:srgbClr val="FF0000"/>
                </a:solidFill>
              </a:rPr>
              <a:t>conflict</a:t>
            </a:r>
            <a:r>
              <a:rPr lang="en-US" sz="3000" dirty="0" smtClean="0"/>
              <a:t>, or might </a:t>
            </a:r>
            <a:r>
              <a:rPr lang="en-US" sz="3000" b="1" dirty="0" smtClean="0">
                <a:solidFill>
                  <a:srgbClr val="FF0000"/>
                </a:solidFill>
              </a:rPr>
              <a:t>foreshadow</a:t>
            </a:r>
            <a:r>
              <a:rPr lang="en-US" sz="3000" dirty="0" smtClean="0"/>
              <a:t> what will happen later in the story.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97" y="1932549"/>
            <a:ext cx="2559854" cy="20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good readers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readers are alert to the signposts that authors provide</a:t>
            </a:r>
            <a:r>
              <a:rPr lang="en-US" dirty="0"/>
              <a:t> </a:t>
            </a:r>
            <a:r>
              <a:rPr lang="en-US" dirty="0" smtClean="0"/>
              <a:t>because they know that authors put everything in books on purpose.</a:t>
            </a:r>
          </a:p>
          <a:p>
            <a:r>
              <a:rPr lang="en-US" dirty="0" smtClean="0"/>
              <a:t>When they see those signposts in their reading, they STOP, take NOTICE, and make a NOTE.</a:t>
            </a:r>
          </a:p>
          <a:p>
            <a:r>
              <a:rPr lang="en-US" dirty="0" smtClean="0"/>
              <a:t>Because of this, they understand what they read better, AND…</a:t>
            </a:r>
          </a:p>
          <a:p>
            <a:r>
              <a:rPr lang="en-US" dirty="0" smtClean="0"/>
              <a:t>…they understand and appreciate the author’s craft as a writer.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1372" y="999186"/>
            <a:ext cx="5562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itchFamily="82" charset="0"/>
              </a:rPr>
              <a:t>Memory Moment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5" y="2667000"/>
            <a:ext cx="9165465" cy="2896673"/>
          </a:xfrm>
        </p:spPr>
        <p:txBody>
          <a:bodyPr/>
          <a:lstStyle/>
          <a:p>
            <a:r>
              <a:rPr lang="en-US" dirty="0"/>
              <a:t>Read the text entitled</a:t>
            </a:r>
            <a:r>
              <a:rPr lang="en-US" i="1" dirty="0"/>
              <a:t>, “Eleven” </a:t>
            </a:r>
            <a:r>
              <a:rPr lang="en-US" dirty="0"/>
              <a:t>by Sandra Cisneros </a:t>
            </a:r>
          </a:p>
          <a:p>
            <a:r>
              <a:rPr lang="en-US" dirty="0" smtClean="0"/>
              <a:t>What is the memory moment from </a:t>
            </a:r>
            <a:r>
              <a:rPr lang="en-US" i="1" dirty="0"/>
              <a:t>“Eleven” </a:t>
            </a:r>
            <a:endParaRPr lang="en-US" dirty="0" smtClean="0"/>
          </a:p>
          <a:p>
            <a:r>
              <a:rPr lang="en-US" dirty="0" smtClean="0"/>
              <a:t>Explain in detail why you think that memory is important to the story</a:t>
            </a:r>
            <a:r>
              <a:rPr lang="en-US" smtClean="0"/>
              <a:t>. </a:t>
            </a:r>
          </a:p>
          <a:p>
            <a:r>
              <a:rPr lang="en-US" smtClean="0"/>
              <a:t>Does </a:t>
            </a:r>
            <a:r>
              <a:rPr lang="en-US" dirty="0" smtClean="0"/>
              <a:t>this help you form a theme for the story?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18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Authors provide signposts, too!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642" y="2583181"/>
            <a:ext cx="7545674" cy="3428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do authors provide signposts?  For the same reason drivers need signposts --- to help you find your way...</a:t>
            </a:r>
          </a:p>
          <a:p>
            <a:r>
              <a:rPr lang="en-US" sz="2800" dirty="0" smtClean="0"/>
              <a:t>We are going to learn about 6 signposts authors provide and what we can learn from each of them.</a:t>
            </a: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237" y="2583181"/>
            <a:ext cx="168728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99" y="430665"/>
            <a:ext cx="6358917" cy="118103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</a:rPr>
              <a:t>“Signposts”</a:t>
            </a:r>
            <a:endParaRPr lang="en-US" sz="6000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0"/>
          <a:stretch/>
        </p:blipFill>
        <p:spPr>
          <a:xfrm>
            <a:off x="595274" y="102661"/>
            <a:ext cx="3817620" cy="3111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79" y="2665274"/>
            <a:ext cx="3744007" cy="4192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57919">
            <a:off x="899862" y="412661"/>
            <a:ext cx="2703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bg1"/>
                </a:solidFill>
              </a:rPr>
              <a:t>Contrasts &amp; Contradictions</a:t>
            </a:r>
            <a:endParaRPr lang="en-US" sz="19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85449">
            <a:off x="1076045" y="1365474"/>
            <a:ext cx="2936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“AHA” Moments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815656">
            <a:off x="1105736" y="3113647"/>
            <a:ext cx="319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Words from the Wiser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780196">
            <a:off x="1330084" y="2217671"/>
            <a:ext cx="2796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Tough Questions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85673">
            <a:off x="1703567" y="4711185"/>
            <a:ext cx="31147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</a:rPr>
              <a:t>Memory Moments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727910">
            <a:off x="1478751" y="3871150"/>
            <a:ext cx="297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Again &amp; Again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4047" y="1336171"/>
            <a:ext cx="68660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993300"/>
                </a:solidFill>
              </a:rPr>
              <a:t>These “markers” can help guide you along the path to understanding as you read </a:t>
            </a:r>
            <a:r>
              <a:rPr lang="en-US" sz="3800" b="1" u="sng" dirty="0" smtClean="0">
                <a:solidFill>
                  <a:srgbClr val="993300"/>
                </a:solidFill>
              </a:rPr>
              <a:t>fiction</a:t>
            </a:r>
            <a:r>
              <a:rPr lang="en-US" sz="3800" b="1" dirty="0" smtClean="0">
                <a:solidFill>
                  <a:srgbClr val="993300"/>
                </a:solidFill>
              </a:rPr>
              <a:t>. When you </a:t>
            </a:r>
            <a:r>
              <a:rPr lang="en-US" sz="3800" b="1" dirty="0" smtClean="0">
                <a:solidFill>
                  <a:srgbClr val="FF0000"/>
                </a:solidFill>
              </a:rPr>
              <a:t>notice</a:t>
            </a:r>
            <a:r>
              <a:rPr lang="en-US" sz="3800" b="1" dirty="0" smtClean="0">
                <a:solidFill>
                  <a:srgbClr val="993300"/>
                </a:solidFill>
              </a:rPr>
              <a:t> them,     </a:t>
            </a:r>
          </a:p>
          <a:p>
            <a:pPr algn="ctr"/>
            <a:r>
              <a:rPr lang="en-US" sz="3800" b="1" dirty="0" smtClean="0">
                <a:solidFill>
                  <a:srgbClr val="993300"/>
                </a:solidFill>
              </a:rPr>
              <a:t>     and take </a:t>
            </a:r>
            <a:r>
              <a:rPr lang="en-US" sz="3800" b="1" dirty="0" smtClean="0">
                <a:solidFill>
                  <a:srgbClr val="FF0000"/>
                </a:solidFill>
              </a:rPr>
              <a:t>note</a:t>
            </a:r>
            <a:r>
              <a:rPr lang="en-US" sz="3800" b="1" dirty="0" smtClean="0">
                <a:solidFill>
                  <a:srgbClr val="993300"/>
                </a:solidFill>
              </a:rPr>
              <a:t>! </a:t>
            </a:r>
            <a:endParaRPr lang="en-US" sz="3800" b="1" dirty="0">
              <a:solidFill>
                <a:srgbClr val="99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434" y="4527457"/>
            <a:ext cx="42633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6600"/>
                </a:solidFill>
              </a:rPr>
              <a:t>These are in order based on the signposts you will see more often to the ones you will see less often.</a:t>
            </a:r>
            <a:endParaRPr lang="en-US" sz="26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5" y="185363"/>
            <a:ext cx="864318" cy="980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67" y="3846695"/>
            <a:ext cx="615735" cy="5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4" y="508142"/>
            <a:ext cx="4590732" cy="5808881"/>
          </a:xfrm>
        </p:spPr>
      </p:pic>
      <p:sp>
        <p:nvSpPr>
          <p:cNvPr id="7" name="TextBox 6"/>
          <p:cNvSpPr txBox="1"/>
          <p:nvPr/>
        </p:nvSpPr>
        <p:spPr>
          <a:xfrm>
            <a:off x="1193915" y="921181"/>
            <a:ext cx="39119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erlin Sans FB" panose="020E0602020502020306" pitchFamily="34" charset="0"/>
              </a:rPr>
              <a:t>Contrasts &amp; </a:t>
            </a:r>
          </a:p>
          <a:p>
            <a:pPr algn="ctr"/>
            <a:r>
              <a:rPr lang="en-US" sz="4400" dirty="0" smtClean="0">
                <a:latin typeface="Berlin Sans FB" panose="020E0602020502020306" pitchFamily="34" charset="0"/>
              </a:rPr>
              <a:t>Contradictions</a:t>
            </a:r>
            <a:endParaRPr lang="en-US" sz="4400" dirty="0">
              <a:latin typeface="Berlin Sans FB" panose="020E0602020502020306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89" y="2310772"/>
            <a:ext cx="2213264" cy="16467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0253" y="-119891"/>
            <a:ext cx="57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0000"/>
                </a:solidFill>
                <a:latin typeface="Flick bold hollow" pitchFamily="2" charset="0"/>
              </a:rPr>
              <a:t>Stop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CC0000"/>
                </a:solidFill>
                <a:latin typeface="Flick bold hollow" pitchFamily="2" charset="0"/>
              </a:rPr>
              <a:t>Notice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CC0000"/>
                </a:solidFill>
                <a:latin typeface="Flick bold hollow" pitchFamily="2" charset="0"/>
              </a:rPr>
              <a:t>Note</a:t>
            </a:r>
            <a:endParaRPr lang="en-US" sz="3600" b="1" dirty="0">
              <a:solidFill>
                <a:srgbClr val="CC0000"/>
              </a:solidFill>
              <a:latin typeface="Flick bold hollow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886" y="823211"/>
            <a:ext cx="645934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When you’re reading and a character says or does something that’s opposite (contradicts) what he has been saying or doing all along,</a:t>
            </a:r>
          </a:p>
          <a:p>
            <a:endParaRPr lang="en-US" sz="2700" dirty="0"/>
          </a:p>
          <a:p>
            <a:r>
              <a:rPr lang="en-US" sz="2700" dirty="0" smtClean="0"/>
              <a:t>You should </a:t>
            </a:r>
            <a:r>
              <a:rPr lang="en-US" sz="2700" b="1" dirty="0" smtClean="0">
                <a:solidFill>
                  <a:srgbClr val="FF0000"/>
                </a:solidFill>
              </a:rPr>
              <a:t>stop</a:t>
            </a:r>
            <a:r>
              <a:rPr lang="en-US" sz="2700" dirty="0" smtClean="0"/>
              <a:t> and ask yourself:</a:t>
            </a:r>
          </a:p>
          <a:p>
            <a:r>
              <a:rPr lang="en-US" sz="2700" b="1" dirty="0" smtClean="0">
                <a:solidFill>
                  <a:srgbClr val="3333CC"/>
                </a:solidFill>
              </a:rPr>
              <a:t>“Why is the character doing that?”</a:t>
            </a:r>
          </a:p>
          <a:p>
            <a:endParaRPr lang="en-US" sz="2700" dirty="0"/>
          </a:p>
          <a:p>
            <a:r>
              <a:rPr lang="en-US" sz="2700" dirty="0"/>
              <a:t>This question encourages thinking about and discussing:</a:t>
            </a:r>
          </a:p>
          <a:p>
            <a:pPr lvl="2"/>
            <a:r>
              <a:rPr lang="en-US" sz="2700" dirty="0" smtClean="0"/>
              <a:t>Character, Motivation, Situation, Theme</a:t>
            </a:r>
            <a:endParaRPr lang="en-US" sz="2700" dirty="0"/>
          </a:p>
          <a:p>
            <a:r>
              <a:rPr lang="en-US" sz="2700" dirty="0" smtClean="0"/>
              <a:t>The answers could help you make a </a:t>
            </a:r>
            <a:r>
              <a:rPr lang="en-US" sz="2700" b="1" i="1" dirty="0" smtClean="0">
                <a:solidFill>
                  <a:srgbClr val="FF0000"/>
                </a:solidFill>
              </a:rPr>
              <a:t>prediction </a:t>
            </a:r>
            <a:r>
              <a:rPr lang="en-US" sz="2700" dirty="0" smtClean="0"/>
              <a:t>or make an </a:t>
            </a:r>
            <a:r>
              <a:rPr lang="en-US" sz="2700" b="1" i="1" dirty="0" smtClean="0">
                <a:solidFill>
                  <a:srgbClr val="FF0000"/>
                </a:solidFill>
              </a:rPr>
              <a:t>inference</a:t>
            </a:r>
            <a:r>
              <a:rPr lang="en-US" sz="2700" b="1" dirty="0" smtClean="0"/>
              <a:t> </a:t>
            </a:r>
            <a:r>
              <a:rPr lang="en-US" sz="2700" dirty="0" smtClean="0"/>
              <a:t>about the </a:t>
            </a:r>
            <a:r>
              <a:rPr lang="en-US" sz="2700" b="1" i="1" dirty="0" smtClean="0">
                <a:solidFill>
                  <a:srgbClr val="FF0000"/>
                </a:solidFill>
              </a:rPr>
              <a:t>plot</a:t>
            </a:r>
            <a:r>
              <a:rPr lang="en-US" sz="2700" dirty="0" smtClean="0"/>
              <a:t> and </a:t>
            </a:r>
            <a:r>
              <a:rPr lang="en-US" sz="2700" b="1" i="1" dirty="0" smtClean="0"/>
              <a:t>conflict</a:t>
            </a:r>
            <a:r>
              <a:rPr lang="en-US" sz="2700" dirty="0" smtClean="0"/>
              <a:t>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955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983" y="868251"/>
            <a:ext cx="809617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Contrasts and Contradictions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766" y="2485623"/>
            <a:ext cx="9659155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authors show us something that doesn’t fit with what we expect, when they present us with a contrast or a contradiction.</a:t>
            </a:r>
          </a:p>
          <a:p>
            <a:r>
              <a:rPr lang="en-US" sz="3200" dirty="0" smtClean="0"/>
              <a:t>We want to pause and ask ourselves one question: </a:t>
            </a:r>
            <a:r>
              <a:rPr lang="en-US" sz="3200" b="1" dirty="0" smtClean="0">
                <a:solidFill>
                  <a:srgbClr val="3333CC"/>
                </a:solidFill>
              </a:rPr>
              <a:t>Why would the character act this way?</a:t>
            </a:r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0" y="616385"/>
            <a:ext cx="2213264" cy="1646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434" y="727638"/>
            <a:ext cx="2213264" cy="16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1069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Picture Book/Video </a:t>
            </a:r>
            <a:br>
              <a:rPr lang="en-US" dirty="0" smtClean="0">
                <a:latin typeface="Algerian" pitchFamily="82" charset="0"/>
              </a:rPr>
            </a:br>
            <a:r>
              <a:rPr lang="en-US" dirty="0" smtClean="0">
                <a:latin typeface="Algerian" pitchFamily="82" charset="0"/>
              </a:rPr>
              <a:t>Activity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3" y="2459864"/>
            <a:ext cx="9806186" cy="386473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Introduction to the Disney movie “</a:t>
            </a:r>
            <a:r>
              <a:rPr lang="en-US" sz="2800" i="1" dirty="0" smtClean="0"/>
              <a:t>Tangled”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smtClean="0">
                <a:solidFill>
                  <a:srgbClr val="3333CC"/>
                </a:solidFill>
              </a:rPr>
              <a:t>    </a:t>
            </a:r>
            <a:r>
              <a:rPr lang="en-US" b="1" dirty="0">
                <a:solidFill>
                  <a:srgbClr val="3333CC"/>
                </a:solidFill>
                <a:hlinkClick r:id="rId2"/>
              </a:rPr>
              <a:t>https://www.youtube.com/watch?v=EhSVreVsjJo </a:t>
            </a:r>
          </a:p>
          <a:p>
            <a:r>
              <a:rPr lang="en-US" sz="2800" dirty="0" smtClean="0"/>
              <a:t>Rapunzel-Character Traits</a:t>
            </a:r>
          </a:p>
          <a:p>
            <a:r>
              <a:rPr lang="en-US" b="1" dirty="0">
                <a:solidFill>
                  <a:srgbClr val="3333CC"/>
                </a:solidFill>
                <a:hlinkClick r:id="rId2"/>
              </a:rPr>
              <a:t>https://www.youtube.com/watch?v=Loo41xVIb_I</a:t>
            </a:r>
          </a:p>
          <a:p>
            <a:r>
              <a:rPr lang="en-US" b="1" dirty="0">
                <a:solidFill>
                  <a:srgbClr val="3333CC"/>
                </a:solidFill>
                <a:hlinkClick r:id="rId2"/>
              </a:rPr>
              <a:t>http://www.youtube.com/watch?v=j</a:t>
            </a:r>
            <a:r>
              <a:rPr lang="en-US" b="1" dirty="0">
                <a:hlinkClick r:id="rId2"/>
              </a:rPr>
              <a:t>lb0D9YHR7Y</a:t>
            </a:r>
            <a:endParaRPr lang="en-US" b="1" dirty="0"/>
          </a:p>
          <a:p>
            <a:r>
              <a:rPr lang="en-US" sz="2800" dirty="0" smtClean="0"/>
              <a:t>As </a:t>
            </a:r>
            <a:r>
              <a:rPr lang="en-US" sz="2800" dirty="0"/>
              <a:t>y</a:t>
            </a:r>
            <a:r>
              <a:rPr lang="en-US" sz="2800" dirty="0" smtClean="0"/>
              <a:t>ou </a:t>
            </a:r>
            <a:r>
              <a:rPr lang="en-US" sz="2800" dirty="0"/>
              <a:t>watch the </a:t>
            </a:r>
            <a:r>
              <a:rPr lang="en-US" sz="2800" dirty="0" smtClean="0"/>
              <a:t>clips </a:t>
            </a:r>
            <a:r>
              <a:rPr lang="en-US" sz="2800" dirty="0"/>
              <a:t>from Tangled, look for places where a character’s actions surprise you based on what you’ve learned about them in the beginning of the story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Whenever </a:t>
            </a:r>
            <a:r>
              <a:rPr lang="en-US" sz="2800" dirty="0"/>
              <a:t>this contradiction occurs make a note </a:t>
            </a:r>
            <a:r>
              <a:rPr lang="en-US" sz="2800" dirty="0" smtClean="0"/>
              <a:t>about </a:t>
            </a:r>
            <a:r>
              <a:rPr lang="en-US" sz="2800" b="1" i="1" dirty="0">
                <a:solidFill>
                  <a:srgbClr val="FF0000"/>
                </a:solidFill>
              </a:rPr>
              <a:t>who </a:t>
            </a:r>
            <a:r>
              <a:rPr lang="en-US" sz="2800" dirty="0"/>
              <a:t>is making the contradiction and </a:t>
            </a:r>
            <a:r>
              <a:rPr lang="en-US" sz="2800" b="1" i="1" dirty="0">
                <a:solidFill>
                  <a:srgbClr val="FF0000"/>
                </a:solidFill>
              </a:rPr>
              <a:t>why</a:t>
            </a:r>
            <a:r>
              <a:rPr lang="en-US" sz="2800" dirty="0"/>
              <a:t> you think they aren’t acting the way they usually act.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" y="639267"/>
            <a:ext cx="2213264" cy="1646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37" y="639267"/>
            <a:ext cx="2213264" cy="16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1" y="494865"/>
            <a:ext cx="4287381" cy="5893055"/>
          </a:xfrm>
        </p:spPr>
      </p:pic>
      <p:sp>
        <p:nvSpPr>
          <p:cNvPr id="7" name="TextBox 6"/>
          <p:cNvSpPr txBox="1"/>
          <p:nvPr/>
        </p:nvSpPr>
        <p:spPr>
          <a:xfrm rot="21422565">
            <a:off x="694879" y="2917460"/>
            <a:ext cx="4180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anose="020E0602020502020306" pitchFamily="34" charset="0"/>
              </a:rPr>
              <a:t>“AHA” Moment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4616">
            <a:off x="1341012" y="813423"/>
            <a:ext cx="2415452" cy="2464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1617" y="-94171"/>
            <a:ext cx="5704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Flick bold hollow" pitchFamily="2" charset="0"/>
              </a:rPr>
              <a:t>Stop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Flick bold hollow" pitchFamily="2" charset="0"/>
              </a:rPr>
              <a:t>Notice</a:t>
            </a:r>
            <a:r>
              <a:rPr lang="en-US" sz="4000" dirty="0" smtClean="0"/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Flick bold hollow" pitchFamily="2" charset="0"/>
              </a:rPr>
              <a:t>Note</a:t>
            </a:r>
            <a:endParaRPr lang="en-US" sz="3600" b="1" dirty="0">
              <a:solidFill>
                <a:srgbClr val="FF0000"/>
              </a:solidFill>
              <a:latin typeface="Flick bold hollow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8062" y="916562"/>
            <a:ext cx="68000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When you’re reading and suddenly a character realizes, understands, or finally figures something out,</a:t>
            </a:r>
          </a:p>
          <a:p>
            <a:endParaRPr lang="en-US" sz="1500" dirty="0"/>
          </a:p>
          <a:p>
            <a:r>
              <a:rPr lang="en-US" sz="3000" dirty="0" smtClean="0"/>
              <a:t>You should stop and ask yourself:</a:t>
            </a:r>
          </a:p>
          <a:p>
            <a:r>
              <a:rPr lang="en-US" sz="3000" b="1" dirty="0" smtClean="0">
                <a:solidFill>
                  <a:srgbClr val="3333CC"/>
                </a:solidFill>
              </a:rPr>
              <a:t>“How might this change things?”</a:t>
            </a:r>
          </a:p>
          <a:p>
            <a:endParaRPr lang="en-US" sz="1500" dirty="0">
              <a:solidFill>
                <a:srgbClr val="3333CC"/>
              </a:solidFill>
            </a:endParaRPr>
          </a:p>
          <a:p>
            <a:r>
              <a:rPr lang="en-US" sz="3000" dirty="0" smtClean="0"/>
              <a:t>If the character figured out a problem, you probably just learned something about the </a:t>
            </a:r>
            <a:r>
              <a:rPr lang="en-US" sz="3000" b="1" i="1" dirty="0" smtClean="0">
                <a:solidFill>
                  <a:srgbClr val="FF3300"/>
                </a:solidFill>
              </a:rPr>
              <a:t>conflict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If the character understood a life lesson, you probably just learned the </a:t>
            </a:r>
            <a:r>
              <a:rPr lang="en-US" sz="3000" b="1" i="1" dirty="0" smtClean="0">
                <a:solidFill>
                  <a:srgbClr val="FF3300"/>
                </a:solidFill>
              </a:rPr>
              <a:t>theme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0414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Aha Moment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Aha Moments are moments when a character realizes something, and that realization will probably change his or her actions in some way. </a:t>
            </a:r>
          </a:p>
          <a:p>
            <a:r>
              <a:rPr lang="en-US" dirty="0" smtClean="0"/>
              <a:t>Clues that an Aha Moment is coming:</a:t>
            </a:r>
          </a:p>
          <a:p>
            <a:pPr marL="68580" indent="0">
              <a:buNone/>
            </a:pPr>
            <a:r>
              <a:rPr lang="en-US" dirty="0" smtClean="0"/>
              <a:t>	“Suddenly I realized…”</a:t>
            </a:r>
          </a:p>
          <a:p>
            <a:pPr marL="68580" indent="0">
              <a:buNone/>
            </a:pPr>
            <a:r>
              <a:rPr lang="en-US" dirty="0" smtClean="0"/>
              <a:t>	“In an instant I saw…”</a:t>
            </a:r>
          </a:p>
          <a:p>
            <a:pPr marL="68580" indent="0">
              <a:buNone/>
            </a:pPr>
            <a:r>
              <a:rPr lang="en-US" dirty="0" smtClean="0"/>
              <a:t>	“It came to me in a flash…”</a:t>
            </a:r>
          </a:p>
          <a:p>
            <a:pPr marL="68580" indent="0">
              <a:buNone/>
            </a:pPr>
            <a:r>
              <a:rPr lang="en-US" dirty="0" smtClean="0"/>
              <a:t>	“I finally understood that…”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4" y="3380318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14919</TotalTime>
  <Words>1176</Words>
  <Application>Microsoft Office PowerPoint</Application>
  <PresentationFormat>Custom</PresentationFormat>
  <Paragraphs>147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http://phs.princetonk12.org/teachers/kcarney/EnglishII/032FB1B5-000F50D3.0/1114201351348_SignpostsfromNoticeNotereview.pptx.</vt:lpstr>
      <vt:lpstr>What do good readers do?</vt:lpstr>
      <vt:lpstr>Authors provide signposts, too!</vt:lpstr>
      <vt:lpstr>“Signposts”</vt:lpstr>
      <vt:lpstr>PowerPoint Presentation</vt:lpstr>
      <vt:lpstr>Contrasts and Contradictions</vt:lpstr>
      <vt:lpstr>Picture Book/Video  Activity</vt:lpstr>
      <vt:lpstr>PowerPoint Presentation</vt:lpstr>
      <vt:lpstr>Aha Moment</vt:lpstr>
      <vt:lpstr>Picture Book/Video  Activity</vt:lpstr>
      <vt:lpstr>PowerPoint Presentation</vt:lpstr>
      <vt:lpstr>Tough Questions</vt:lpstr>
      <vt:lpstr>Tough Questions: Activity</vt:lpstr>
      <vt:lpstr>PowerPoint Presentation</vt:lpstr>
      <vt:lpstr>Words to the Wiser</vt:lpstr>
      <vt:lpstr>Words To The Wiser</vt:lpstr>
      <vt:lpstr>PowerPoint Presentation</vt:lpstr>
      <vt:lpstr>Again and Again Activity</vt:lpstr>
      <vt:lpstr>PowerPoint Presentation</vt:lpstr>
      <vt:lpstr>Memory Moment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Powell</dc:creator>
  <cp:lastModifiedBy>Windows User</cp:lastModifiedBy>
  <cp:revision>89</cp:revision>
  <dcterms:created xsi:type="dcterms:W3CDTF">2013-07-27T00:49:05Z</dcterms:created>
  <dcterms:modified xsi:type="dcterms:W3CDTF">2016-12-14T18:32:55Z</dcterms:modified>
</cp:coreProperties>
</file>